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3"/>
  </p:notesMasterIdLst>
  <p:sldIdLst>
    <p:sldId id="256" r:id="rId2"/>
    <p:sldId id="258" r:id="rId3"/>
    <p:sldId id="259" r:id="rId4"/>
    <p:sldId id="260" r:id="rId5"/>
    <p:sldId id="261" r:id="rId6"/>
    <p:sldId id="262" r:id="rId7"/>
    <p:sldId id="264" r:id="rId8"/>
    <p:sldId id="263" r:id="rId9"/>
    <p:sldId id="265" r:id="rId10"/>
    <p:sldId id="26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8CE05-1F5E-433D-AA82-F5067342B6A4}" v="40" dt="2025-07-12T23:01:20.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70517-CF6B-480F-8280-1C096D7D1020}"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33443-7086-4F56-9AC3-79552D913DCA}" type="slidenum">
              <a:rPr lang="en-US" smtClean="0"/>
              <a:t>‹#›</a:t>
            </a:fld>
            <a:endParaRPr lang="en-US"/>
          </a:p>
        </p:txBody>
      </p:sp>
    </p:spTree>
    <p:extLst>
      <p:ext uri="{BB962C8B-B14F-4D97-AF65-F5344CB8AC3E}">
        <p14:creationId xmlns:p14="http://schemas.microsoft.com/office/powerpoint/2010/main" val="351584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33443-7086-4F56-9AC3-79552D913DCA}" type="slidenum">
              <a:rPr lang="en-US" smtClean="0"/>
              <a:t>9</a:t>
            </a:fld>
            <a:endParaRPr lang="en-US"/>
          </a:p>
        </p:txBody>
      </p:sp>
    </p:spTree>
    <p:extLst>
      <p:ext uri="{BB962C8B-B14F-4D97-AF65-F5344CB8AC3E}">
        <p14:creationId xmlns:p14="http://schemas.microsoft.com/office/powerpoint/2010/main" val="350735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5E1A2-34A4-1ABA-6D37-5DEB92FA5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C534E-AC6B-62E1-07F9-9777D2C06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D7B8C-9964-4E3F-1312-4098444DB9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B89852-D2AB-849D-C240-48590C09BF93}"/>
              </a:ext>
            </a:extLst>
          </p:cNvPr>
          <p:cNvSpPr>
            <a:spLocks noGrp="1"/>
          </p:cNvSpPr>
          <p:nvPr>
            <p:ph type="sldNum" sz="quarter" idx="5"/>
          </p:nvPr>
        </p:nvSpPr>
        <p:spPr/>
        <p:txBody>
          <a:bodyPr/>
          <a:lstStyle/>
          <a:p>
            <a:fld id="{6ED33443-7086-4F56-9AC3-79552D913DCA}" type="slidenum">
              <a:rPr lang="en-US" smtClean="0"/>
              <a:t>10</a:t>
            </a:fld>
            <a:endParaRPr lang="en-US"/>
          </a:p>
        </p:txBody>
      </p:sp>
    </p:spTree>
    <p:extLst>
      <p:ext uri="{BB962C8B-B14F-4D97-AF65-F5344CB8AC3E}">
        <p14:creationId xmlns:p14="http://schemas.microsoft.com/office/powerpoint/2010/main" val="48513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5D3F2-DF11-FA55-6415-75B4B55A5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33AEC-5FFF-5F44-02BC-418769142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591DE-FF3A-A064-E1BA-30B114D72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9B297-3B06-3675-6D18-F9CD2B7225B6}"/>
              </a:ext>
            </a:extLst>
          </p:cNvPr>
          <p:cNvSpPr>
            <a:spLocks noGrp="1"/>
          </p:cNvSpPr>
          <p:nvPr>
            <p:ph type="sldNum" sz="quarter" idx="5"/>
          </p:nvPr>
        </p:nvSpPr>
        <p:spPr/>
        <p:txBody>
          <a:bodyPr/>
          <a:lstStyle/>
          <a:p>
            <a:fld id="{6ED33443-7086-4F56-9AC3-79552D913DCA}" type="slidenum">
              <a:rPr lang="en-US" smtClean="0"/>
              <a:t>11</a:t>
            </a:fld>
            <a:endParaRPr lang="en-US"/>
          </a:p>
        </p:txBody>
      </p:sp>
    </p:spTree>
    <p:extLst>
      <p:ext uri="{BB962C8B-B14F-4D97-AF65-F5344CB8AC3E}">
        <p14:creationId xmlns:p14="http://schemas.microsoft.com/office/powerpoint/2010/main" val="147082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8898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971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4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0243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56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6795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9648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4276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438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28507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8/13/2025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142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8/13/2025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001416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youtube.com/watch?v=XkDzdVTy1Fg" TargetMode="External"/><Relationship Id="rId5" Type="http://schemas.openxmlformats.org/officeDocument/2006/relationships/hyperlink" Target="https://samuelmerritt.instructure.com/courses/3521193/discussion_topics/21868027%23" TargetMode="External"/><Relationship Id="rId4" Type="http://schemas.openxmlformats.org/officeDocument/2006/relationships/hyperlink" Target="American%20Nurses%20Association.%20(2017).%20A%20call%20to%20action:%20Exploring%20moral%20resilience%20toward%20a%20culture%20of%20ethical%20practice.%20ANA%20Professional%20Issues%20Panel%20on%20Moral%20Resilience.%20https:/www.nursingworld.org/globalassets/docs/ana/ana-call-to-action--exploring-moral-resilience-fina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olored pencils inside a pencil holder which is on top of a wood table">
            <a:extLst>
              <a:ext uri="{FF2B5EF4-FFF2-40B4-BE49-F238E27FC236}">
                <a16:creationId xmlns:a16="http://schemas.microsoft.com/office/drawing/2014/main" id="{0DA74347-24BE-D5E9-A608-800983C0ADC9}"/>
              </a:ext>
            </a:extLst>
          </p:cNvPr>
          <p:cNvPicPr>
            <a:picLocks noChangeAspect="1"/>
          </p:cNvPicPr>
          <p:nvPr/>
        </p:nvPicPr>
        <p:blipFill>
          <a:blip r:embed="rId2">
            <a:alphaModFix amt="40000"/>
          </a:blip>
          <a:srcRect t="15730"/>
          <a:stretch>
            <a:fillRect/>
          </a:stretch>
        </p:blipFill>
        <p:spPr>
          <a:xfrm>
            <a:off x="0" y="108640"/>
            <a:ext cx="12192001" cy="6858001"/>
          </a:xfrm>
          <a:prstGeom prst="rect">
            <a:avLst/>
          </a:prstGeom>
        </p:spPr>
      </p:pic>
      <p:sp>
        <p:nvSpPr>
          <p:cNvPr id="2" name="Title 1">
            <a:extLst>
              <a:ext uri="{FF2B5EF4-FFF2-40B4-BE49-F238E27FC236}">
                <a16:creationId xmlns:a16="http://schemas.microsoft.com/office/drawing/2014/main" id="{AD36AF0A-B501-4CFD-E9DD-67B5BE3BA833}"/>
              </a:ext>
            </a:extLst>
          </p:cNvPr>
          <p:cNvSpPr>
            <a:spLocks noGrp="1"/>
          </p:cNvSpPr>
          <p:nvPr>
            <p:ph type="ctrTitle"/>
          </p:nvPr>
        </p:nvSpPr>
        <p:spPr>
          <a:xfrm>
            <a:off x="517870" y="978407"/>
            <a:ext cx="8861520" cy="823233"/>
          </a:xfrm>
        </p:spPr>
        <p:txBody>
          <a:bodyPr anchor="t">
            <a:normAutofit fontScale="90000"/>
          </a:bodyPr>
          <a:lstStyle/>
          <a:p>
            <a:r>
              <a:rPr lang="en-US" sz="4800" dirty="0">
                <a:solidFill>
                  <a:srgbClr val="FFFFFF"/>
                </a:solidFill>
              </a:rPr>
              <a:t>Humanities Integration Project:</a:t>
            </a:r>
            <a:br>
              <a:rPr lang="en-US" sz="4800" dirty="0">
                <a:solidFill>
                  <a:srgbClr val="FFFFFF"/>
                </a:solidFill>
              </a:rPr>
            </a:br>
            <a:r>
              <a:rPr lang="en-US" sz="3100" dirty="0">
                <a:solidFill>
                  <a:srgbClr val="FFFFFF"/>
                </a:solidFill>
              </a:rPr>
              <a:t>Becoming: Original Poetry from Different Life Stages (Slides 2-7)</a:t>
            </a:r>
            <a:br>
              <a:rPr lang="en-US" sz="3100" dirty="0">
                <a:solidFill>
                  <a:srgbClr val="FFFFFF"/>
                </a:solidFill>
              </a:rPr>
            </a:br>
            <a:r>
              <a:rPr lang="en-US" sz="2800" dirty="0">
                <a:solidFill>
                  <a:srgbClr val="FFFFFF"/>
                </a:solidFill>
              </a:rPr>
              <a:t>GENED 490 Humanities and the Human Condition</a:t>
            </a:r>
            <a:br>
              <a:rPr lang="en-US" sz="2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6CD660C2-742D-A441-467A-30EE72FEF3F8}"/>
              </a:ext>
            </a:extLst>
          </p:cNvPr>
          <p:cNvSpPr>
            <a:spLocks noGrp="1"/>
          </p:cNvSpPr>
          <p:nvPr>
            <p:ph type="subTitle" idx="1"/>
          </p:nvPr>
        </p:nvSpPr>
        <p:spPr>
          <a:xfrm>
            <a:off x="517870" y="4482450"/>
            <a:ext cx="5040785" cy="1724029"/>
          </a:xfrm>
        </p:spPr>
        <p:txBody>
          <a:bodyPr anchor="t">
            <a:normAutofit/>
          </a:bodyPr>
          <a:lstStyle/>
          <a:p>
            <a:r>
              <a:rPr lang="en-US" sz="2400" dirty="0">
                <a:solidFill>
                  <a:srgbClr val="FFFFFF"/>
                </a:solidFill>
              </a:rPr>
              <a:t>Rachel Snyder</a:t>
            </a:r>
          </a:p>
          <a:p>
            <a:r>
              <a:rPr lang="en-US" sz="2400" dirty="0">
                <a:solidFill>
                  <a:srgbClr val="FFFFFF"/>
                </a:solidFill>
              </a:rPr>
              <a:t>3/30/2025</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735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7F879D51-4703-94BA-C175-AF2B49A59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0AF33-05AA-7AF9-A652-6CDABECB4013}"/>
              </a:ext>
            </a:extLst>
          </p:cNvPr>
          <p:cNvSpPr>
            <a:spLocks noGrp="1"/>
          </p:cNvSpPr>
          <p:nvPr>
            <p:ph type="title"/>
          </p:nvPr>
        </p:nvSpPr>
        <p:spPr>
          <a:xfrm>
            <a:off x="521208" y="978408"/>
            <a:ext cx="11155680" cy="687430"/>
          </a:xfrm>
        </p:spPr>
        <p:txBody>
          <a:bodyPr>
            <a:noAutofit/>
          </a:bodyPr>
          <a:lstStyle/>
          <a:p>
            <a:r>
              <a:rPr lang="en-US" sz="4000" dirty="0"/>
              <a:t>Caritas Processes</a:t>
            </a:r>
            <a:br>
              <a:rPr lang="en-US" sz="4000" dirty="0"/>
            </a:br>
            <a:endParaRPr lang="en-US" sz="1800" dirty="0"/>
          </a:p>
        </p:txBody>
      </p:sp>
      <p:sp>
        <p:nvSpPr>
          <p:cNvPr id="3" name="Content Placeholder 2">
            <a:extLst>
              <a:ext uri="{FF2B5EF4-FFF2-40B4-BE49-F238E27FC236}">
                <a16:creationId xmlns:a16="http://schemas.microsoft.com/office/drawing/2014/main" id="{A907B6DF-77F6-00E1-F69F-5DE5602F4682}"/>
              </a:ext>
            </a:extLst>
          </p:cNvPr>
          <p:cNvSpPr>
            <a:spLocks noGrp="1"/>
          </p:cNvSpPr>
          <p:nvPr>
            <p:ph sz="half" idx="1"/>
          </p:nvPr>
        </p:nvSpPr>
        <p:spPr>
          <a:xfrm>
            <a:off x="521207" y="2127564"/>
            <a:ext cx="11155680" cy="4218372"/>
          </a:xfrm>
        </p:spPr>
        <p:txBody>
          <a:bodyPr>
            <a:normAutofit/>
          </a:bodyPr>
          <a:lstStyle/>
          <a:p>
            <a:r>
              <a:rPr lang="en-US" dirty="0"/>
              <a:t>Caritas Process 9: tending to basic human needs. My project explores vulnerability and longing for love as themes that persist from childhood into adulthood. I recognize the poetry as a tool I used to acknowledge and nurture these needs, both in myself and in those I care for. The poetry emphasizes being seen, valued, and supported, especially during times of hardship. This understanding informs my nursing practice by reinforcing the importance of compassionate presence to provide physical, emotional, and spiritual care.</a:t>
            </a:r>
          </a:p>
          <a:p>
            <a:r>
              <a:rPr lang="en-US" dirty="0"/>
              <a:t>Caritas Process 10: being open to the miraculous and the unknown. I see how my adult voice shifts toward embracing complexity and uncertainty. I’ve learned to value unexpected moments as opportunities for growth. I have learned to be more accepting of the incongruity of human frailty. I rely on curiosity and hope to foster holistic care and resilience.</a:t>
            </a:r>
          </a:p>
          <a:p>
            <a:pPr marL="0" indent="0">
              <a:lnSpc>
                <a:spcPct val="150000"/>
              </a:lnSpc>
              <a:spcBef>
                <a:spcPts val="0"/>
              </a:spcBef>
              <a:buNone/>
            </a:pPr>
            <a:endParaRPr lang="en-US" dirty="0"/>
          </a:p>
        </p:txBody>
      </p:sp>
    </p:spTree>
    <p:extLst>
      <p:ext uri="{BB962C8B-B14F-4D97-AF65-F5344CB8AC3E}">
        <p14:creationId xmlns:p14="http://schemas.microsoft.com/office/powerpoint/2010/main" val="137799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F43AA146-EE19-482F-F065-BA3F42D7C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5EBF8-A749-7886-B778-F3766687DEF4}"/>
              </a:ext>
            </a:extLst>
          </p:cNvPr>
          <p:cNvSpPr>
            <a:spLocks noGrp="1"/>
          </p:cNvSpPr>
          <p:nvPr>
            <p:ph type="title"/>
          </p:nvPr>
        </p:nvSpPr>
        <p:spPr>
          <a:xfrm>
            <a:off x="521208" y="978408"/>
            <a:ext cx="11155680" cy="687430"/>
          </a:xfrm>
        </p:spPr>
        <p:txBody>
          <a:bodyPr>
            <a:noAutofit/>
          </a:bodyPr>
          <a:lstStyle/>
          <a:p>
            <a:r>
              <a:rPr lang="en-US" sz="4000" dirty="0"/>
              <a:t>References:</a:t>
            </a:r>
            <a:br>
              <a:rPr lang="en-US" sz="4000" dirty="0"/>
            </a:br>
            <a:endParaRPr lang="en-US" sz="1800" dirty="0"/>
          </a:p>
        </p:txBody>
      </p:sp>
      <p:sp>
        <p:nvSpPr>
          <p:cNvPr id="3" name="Content Placeholder 2">
            <a:extLst>
              <a:ext uri="{FF2B5EF4-FFF2-40B4-BE49-F238E27FC236}">
                <a16:creationId xmlns:a16="http://schemas.microsoft.com/office/drawing/2014/main" id="{71BB4D13-BC00-22CE-338B-9A5C54F0C87E}"/>
              </a:ext>
            </a:extLst>
          </p:cNvPr>
          <p:cNvSpPr>
            <a:spLocks noGrp="1"/>
          </p:cNvSpPr>
          <p:nvPr>
            <p:ph sz="half" idx="1"/>
          </p:nvPr>
        </p:nvSpPr>
        <p:spPr>
          <a:xfrm>
            <a:off x="521207" y="2127564"/>
            <a:ext cx="11155680" cy="4218372"/>
          </a:xfrm>
        </p:spPr>
        <p:txBody>
          <a:bodyPr>
            <a:normAutofit/>
          </a:bodyPr>
          <a:lstStyle/>
          <a:p>
            <a:pPr marL="0" indent="0">
              <a:lnSpc>
                <a:spcPct val="150000"/>
              </a:lnSpc>
              <a:spcBef>
                <a:spcPts val="0"/>
              </a:spcBef>
              <a:buNone/>
            </a:pPr>
            <a:endParaRPr lang="en-US" dirty="0"/>
          </a:p>
          <a:p>
            <a:pPr marL="0" indent="0">
              <a:lnSpc>
                <a:spcPct val="150000"/>
              </a:lnSpc>
              <a:spcBef>
                <a:spcPts val="0"/>
              </a:spcBef>
              <a:buNone/>
            </a:pPr>
            <a:r>
              <a:rPr lang="en-US" dirty="0"/>
              <a:t>American Nurses Association. (2017). </a:t>
            </a:r>
            <a:r>
              <a:rPr lang="en-US" i="1" dirty="0"/>
              <a:t>A call to action: Exploring moral resilience toward a culture of ethical practice</a:t>
            </a:r>
            <a:r>
              <a:rPr lang="en-US" dirty="0"/>
              <a:t>. ANA Professional Issues Panel on Moral Resilience. </a:t>
            </a:r>
            <a:r>
              <a:rPr lang="en-US" dirty="0">
                <a:hlinkClick r:id="rId4"/>
              </a:rPr>
              <a:t>https://www.nursingworld.org/globalassets/docs/ana/ana-call-to-action--exploring-moral-resilience-final.pdf</a:t>
            </a:r>
            <a:endParaRPr lang="en-US" dirty="0"/>
          </a:p>
          <a:p>
            <a:pPr marL="0" indent="0">
              <a:lnSpc>
                <a:spcPct val="150000"/>
              </a:lnSpc>
              <a:spcBef>
                <a:spcPts val="0"/>
              </a:spcBef>
              <a:buNone/>
            </a:pPr>
            <a:r>
              <a:rPr lang="en-US" dirty="0"/>
              <a:t>Business Innovation Factory &amp; Robert Wood Johnson Foundation. (n.d.). </a:t>
            </a:r>
            <a:r>
              <a:rPr lang="en-US" i="1" dirty="0"/>
              <a:t>The narrative playbook: The strategic use of story to improve care, healing, and health</a:t>
            </a:r>
            <a:r>
              <a:rPr lang="en-US" dirty="0"/>
              <a:t> [PDF]. </a:t>
            </a:r>
          </a:p>
          <a:p>
            <a:pPr marL="0" indent="0">
              <a:lnSpc>
                <a:spcPct val="150000"/>
              </a:lnSpc>
              <a:spcBef>
                <a:spcPts val="0"/>
              </a:spcBef>
              <a:buNone/>
            </a:pPr>
            <a:r>
              <a:rPr lang="en-US" u="sng" dirty="0">
                <a:hlinkClick r:id="rId5"/>
              </a:rPr>
              <a:t>https://samuelmerritt.instructure.com/courses/3521193/discussion_topics/21868027#</a:t>
            </a:r>
            <a:endParaRPr lang="en-US" dirty="0"/>
          </a:p>
          <a:p>
            <a:pPr marL="0" indent="0">
              <a:lnSpc>
                <a:spcPct val="150000"/>
              </a:lnSpc>
              <a:spcBef>
                <a:spcPts val="0"/>
              </a:spcBef>
              <a:buNone/>
            </a:pPr>
            <a:r>
              <a:rPr lang="en-US" dirty="0"/>
              <a:t>South Florida PBS. (2024, 13 June). </a:t>
            </a:r>
            <a:r>
              <a:rPr lang="en-US" i="1" dirty="0"/>
              <a:t>14 Ways Art Benefits Your Mind and Body: The Art of Wellbeing</a:t>
            </a:r>
            <a:r>
              <a:rPr lang="en-US" dirty="0"/>
              <a:t> [Video]. YouTube. </a:t>
            </a:r>
            <a:r>
              <a:rPr lang="en-US" u="sng" dirty="0">
                <a:hlinkClick r:id="rId6"/>
              </a:rPr>
              <a:t>https://www.youtube.com/watch?v=XkDzdVTy1FgLinks to an external site.</a:t>
            </a:r>
            <a:endParaRPr lang="en-US" dirty="0"/>
          </a:p>
          <a:p>
            <a:pPr marL="0" indent="0">
              <a:lnSpc>
                <a:spcPct val="150000"/>
              </a:lnSpc>
              <a:spcBef>
                <a:spcPts val="0"/>
              </a:spcBef>
              <a:buNone/>
            </a:pPr>
            <a:r>
              <a:rPr lang="en-US" dirty="0"/>
              <a:t>William, A. L. (2019). </a:t>
            </a:r>
            <a:r>
              <a:rPr lang="en-US" i="1" dirty="0"/>
              <a:t>Integrating health humanities, social science, and clinical care</a:t>
            </a:r>
            <a:r>
              <a:rPr lang="en-US" dirty="0"/>
              <a:t>. Routledge.</a:t>
            </a:r>
          </a:p>
        </p:txBody>
      </p:sp>
    </p:spTree>
    <p:extLst>
      <p:ext uri="{BB962C8B-B14F-4D97-AF65-F5344CB8AC3E}">
        <p14:creationId xmlns:p14="http://schemas.microsoft.com/office/powerpoint/2010/main" val="1480171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5F1E50-C12A-A8BE-2B5F-E290ED51DD12}"/>
              </a:ext>
            </a:extLst>
          </p:cNvPr>
          <p:cNvPicPr>
            <a:picLocks noChangeAspect="1"/>
          </p:cNvPicPr>
          <p:nvPr/>
        </p:nvPicPr>
        <p:blipFill>
          <a:blip r:embed="rId3">
            <a:alphaModFix amt="38000"/>
          </a:blip>
          <a:stretch>
            <a:fillRect/>
          </a:stretch>
        </p:blipFill>
        <p:spPr>
          <a:xfrm>
            <a:off x="6519671" y="752475"/>
            <a:ext cx="5338953" cy="5815474"/>
          </a:xfrm>
          <a:prstGeom prst="rect">
            <a:avLst/>
          </a:prstGeom>
        </p:spPr>
      </p:pic>
      <p:pic>
        <p:nvPicPr>
          <p:cNvPr id="6" name="Picture 5" descr="A child with long hair&#10;&#10;AI-generated content may be incorrect.">
            <a:extLst>
              <a:ext uri="{FF2B5EF4-FFF2-40B4-BE49-F238E27FC236}">
                <a16:creationId xmlns:a16="http://schemas.microsoft.com/office/drawing/2014/main" id="{0ABB7094-058B-2117-C563-B7D3A4CADAE9}"/>
              </a:ext>
            </a:extLst>
          </p:cNvPr>
          <p:cNvPicPr>
            <a:picLocks noChangeAspect="1"/>
          </p:cNvPicPr>
          <p:nvPr/>
        </p:nvPicPr>
        <p:blipFill>
          <a:blip r:embed="rId4">
            <a:alphaModFix amt="60000"/>
            <a:extLst>
              <a:ext uri="{28A0092B-C50C-407E-A947-70E740481C1C}">
                <a14:useLocalDpi xmlns:a14="http://schemas.microsoft.com/office/drawing/2010/main" val="0"/>
              </a:ext>
            </a:extLst>
          </a:blip>
          <a:srcRect t="27832" r="5586"/>
          <a:stretch>
            <a:fillRect/>
          </a:stretch>
        </p:blipFill>
        <p:spPr>
          <a:xfrm>
            <a:off x="521208" y="701819"/>
            <a:ext cx="5755767" cy="5866129"/>
          </a:xfrm>
          <a:prstGeom prst="rect">
            <a:avLst/>
          </a:prstGeom>
        </p:spPr>
      </p:pic>
      <p:sp>
        <p:nvSpPr>
          <p:cNvPr id="2" name="Title 1">
            <a:extLst>
              <a:ext uri="{FF2B5EF4-FFF2-40B4-BE49-F238E27FC236}">
                <a16:creationId xmlns:a16="http://schemas.microsoft.com/office/drawing/2014/main" id="{44DD4B3D-5860-EEAC-D575-A4796603D169}"/>
              </a:ext>
            </a:extLst>
          </p:cNvPr>
          <p:cNvSpPr>
            <a:spLocks noGrp="1"/>
          </p:cNvSpPr>
          <p:nvPr>
            <p:ph type="title"/>
          </p:nvPr>
        </p:nvSpPr>
        <p:spPr/>
        <p:txBody>
          <a:bodyPr/>
          <a:lstStyle/>
          <a:p>
            <a:r>
              <a:rPr lang="en-US" sz="4000" dirty="0"/>
              <a:t>Power is Love</a:t>
            </a:r>
            <a:br>
              <a:rPr lang="en-US" dirty="0"/>
            </a:br>
            <a:r>
              <a:rPr lang="en-US" sz="2000" dirty="0"/>
              <a:t>Age 6</a:t>
            </a:r>
          </a:p>
        </p:txBody>
      </p:sp>
      <p:sp>
        <p:nvSpPr>
          <p:cNvPr id="3" name="Content Placeholder 2">
            <a:extLst>
              <a:ext uri="{FF2B5EF4-FFF2-40B4-BE49-F238E27FC236}">
                <a16:creationId xmlns:a16="http://schemas.microsoft.com/office/drawing/2014/main" id="{B7D95149-0E89-C247-70B4-87B92A7348E9}"/>
              </a:ext>
            </a:extLst>
          </p:cNvPr>
          <p:cNvSpPr>
            <a:spLocks noGrp="1"/>
          </p:cNvSpPr>
          <p:nvPr>
            <p:ph idx="1"/>
          </p:nvPr>
        </p:nvSpPr>
        <p:spPr/>
        <p:txBody>
          <a:bodyPr>
            <a:normAutofit fontScale="92500" lnSpcReduction="20000"/>
          </a:bodyPr>
          <a:lstStyle/>
          <a:p>
            <a:pPr marL="0" indent="0">
              <a:buNone/>
            </a:pPr>
            <a:r>
              <a:rPr lang="en-US" sz="4300" b="1" dirty="0"/>
              <a:t>The World Spins</a:t>
            </a:r>
          </a:p>
          <a:p>
            <a:pPr marL="0" indent="0">
              <a:buNone/>
            </a:pPr>
            <a:r>
              <a:rPr lang="en-US" b="1" dirty="0"/>
              <a:t>Age 9</a:t>
            </a:r>
          </a:p>
          <a:p>
            <a:pPr marL="0" indent="0">
              <a:buNone/>
            </a:pPr>
            <a:r>
              <a:rPr lang="en-US" dirty="0"/>
              <a:t>The world spins</a:t>
            </a:r>
          </a:p>
          <a:p>
            <a:pPr marL="0" indent="0">
              <a:buNone/>
            </a:pPr>
            <a:r>
              <a:rPr lang="en-US" dirty="0"/>
              <a:t>And no one wins</a:t>
            </a:r>
          </a:p>
          <a:p>
            <a:pPr marL="0" indent="0">
              <a:buNone/>
            </a:pPr>
            <a:r>
              <a:rPr lang="en-US" dirty="0"/>
              <a:t>The earth crumbles to nil</a:t>
            </a:r>
          </a:p>
          <a:p>
            <a:pPr marL="0" indent="0">
              <a:buNone/>
            </a:pPr>
            <a:r>
              <a:rPr lang="en-US" dirty="0"/>
              <a:t>Yet generals don’t get their fill</a:t>
            </a:r>
          </a:p>
          <a:p>
            <a:pPr marL="0" indent="0">
              <a:buNone/>
            </a:pPr>
            <a:r>
              <a:rPr lang="en-US" dirty="0"/>
              <a:t>They bomb and bomb until they die</a:t>
            </a:r>
          </a:p>
          <a:p>
            <a:pPr marL="0" indent="0">
              <a:buNone/>
            </a:pPr>
            <a:r>
              <a:rPr lang="en-US" dirty="0"/>
              <a:t>And everyone can hear their cry</a:t>
            </a:r>
          </a:p>
          <a:p>
            <a:pPr marL="0" indent="0">
              <a:buNone/>
            </a:pPr>
            <a:r>
              <a:rPr lang="en-US" dirty="0"/>
              <a:t>Of sorrow and anguish and of pain</a:t>
            </a:r>
          </a:p>
          <a:p>
            <a:pPr marL="0" indent="0">
              <a:buNone/>
            </a:pPr>
            <a:r>
              <a:rPr lang="en-US" dirty="0"/>
              <a:t>It all comes from what they thought was a game</a:t>
            </a:r>
          </a:p>
          <a:p>
            <a:pPr marL="0" indent="0">
              <a:buNone/>
            </a:pPr>
            <a:r>
              <a:rPr lang="en-US" dirty="0"/>
              <a:t>It is a game though, where no one wins</a:t>
            </a:r>
          </a:p>
          <a:p>
            <a:pPr marL="0" indent="0">
              <a:buNone/>
            </a:pPr>
            <a:r>
              <a:rPr lang="en-US" dirty="0"/>
              <a:t>And guess what happens</a:t>
            </a:r>
          </a:p>
          <a:p>
            <a:pPr marL="0" indent="0">
              <a:buNone/>
            </a:pPr>
            <a:r>
              <a:rPr lang="en-US" dirty="0"/>
              <a:t>The world spins.</a:t>
            </a:r>
          </a:p>
          <a:p>
            <a:pPr marL="0" indent="0">
              <a:buNone/>
            </a:pPr>
            <a:endParaRPr lang="en-US" dirty="0"/>
          </a:p>
        </p:txBody>
      </p:sp>
      <p:sp>
        <p:nvSpPr>
          <p:cNvPr id="4" name="Text Placeholder 3">
            <a:extLst>
              <a:ext uri="{FF2B5EF4-FFF2-40B4-BE49-F238E27FC236}">
                <a16:creationId xmlns:a16="http://schemas.microsoft.com/office/drawing/2014/main" id="{903C3A59-B0E2-053B-93BF-6644ECFCC792}"/>
              </a:ext>
            </a:extLst>
          </p:cNvPr>
          <p:cNvSpPr>
            <a:spLocks noGrp="1"/>
          </p:cNvSpPr>
          <p:nvPr>
            <p:ph type="body" sz="half" idx="2"/>
          </p:nvPr>
        </p:nvSpPr>
        <p:spPr>
          <a:xfrm>
            <a:off x="521208" y="2945331"/>
            <a:ext cx="5020056" cy="3400605"/>
          </a:xfrm>
        </p:spPr>
        <p:txBody>
          <a:bodyPr>
            <a:normAutofit/>
          </a:bodyPr>
          <a:lstStyle/>
          <a:p>
            <a:r>
              <a:rPr lang="en-US" dirty="0"/>
              <a:t>Maybe sometime in my life</a:t>
            </a:r>
          </a:p>
          <a:p>
            <a:r>
              <a:rPr lang="en-US" dirty="0"/>
              <a:t>I will be treated somewhat nice.</a:t>
            </a:r>
          </a:p>
          <a:p>
            <a:r>
              <a:rPr lang="en-US" dirty="0"/>
              <a:t>Maybe sometime in my life</a:t>
            </a:r>
          </a:p>
          <a:p>
            <a:r>
              <a:rPr lang="en-US" dirty="0"/>
              <a:t>I will have powers from day </a:t>
            </a:r>
            <a:r>
              <a:rPr lang="en-US" dirty="0" err="1"/>
              <a:t>til</a:t>
            </a:r>
            <a:r>
              <a:rPr lang="en-US" dirty="0"/>
              <a:t> night.</a:t>
            </a:r>
          </a:p>
          <a:p>
            <a:r>
              <a:rPr lang="en-US" dirty="0"/>
              <a:t>But until then, The power is love.</a:t>
            </a:r>
          </a:p>
          <a:p>
            <a:r>
              <a:rPr lang="en-US" dirty="0"/>
              <a:t>But until then, My power is love. </a:t>
            </a:r>
          </a:p>
        </p:txBody>
      </p:sp>
    </p:spTree>
    <p:extLst>
      <p:ext uri="{BB962C8B-B14F-4D97-AF65-F5344CB8AC3E}">
        <p14:creationId xmlns:p14="http://schemas.microsoft.com/office/powerpoint/2010/main" val="2203680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descr="A person smiling for the camera&#10;&#10;AI-generated content may be incorrect.">
            <a:extLst>
              <a:ext uri="{FF2B5EF4-FFF2-40B4-BE49-F238E27FC236}">
                <a16:creationId xmlns:a16="http://schemas.microsoft.com/office/drawing/2014/main" id="{7A1C3C22-48DD-B1AC-D7AD-8C0A45583B9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581400" y="2187197"/>
            <a:ext cx="3482975" cy="4021579"/>
          </a:xfrm>
          <a:prstGeom prst="rect">
            <a:avLst/>
          </a:prstGeom>
          <a:effectLst>
            <a:softEdge rad="419100"/>
          </a:effectLst>
        </p:spPr>
      </p:pic>
      <p:sp>
        <p:nvSpPr>
          <p:cNvPr id="2" name="Title 1">
            <a:extLst>
              <a:ext uri="{FF2B5EF4-FFF2-40B4-BE49-F238E27FC236}">
                <a16:creationId xmlns:a16="http://schemas.microsoft.com/office/drawing/2014/main" id="{6C24B3B5-BA71-2A69-3C57-1BB45F8A618C}"/>
              </a:ext>
            </a:extLst>
          </p:cNvPr>
          <p:cNvSpPr>
            <a:spLocks noGrp="1"/>
          </p:cNvSpPr>
          <p:nvPr>
            <p:ph type="title"/>
          </p:nvPr>
        </p:nvSpPr>
        <p:spPr/>
        <p:txBody>
          <a:bodyPr>
            <a:normAutofit/>
          </a:bodyPr>
          <a:lstStyle/>
          <a:p>
            <a:r>
              <a:rPr lang="en-US" sz="4000" dirty="0"/>
              <a:t>Untitled</a:t>
            </a:r>
            <a:r>
              <a:rPr lang="en-US" dirty="0"/>
              <a:t>                                 </a:t>
            </a:r>
            <a:r>
              <a:rPr lang="en-US" sz="4000" dirty="0"/>
              <a:t>Primadonna</a:t>
            </a:r>
            <a:br>
              <a:rPr lang="en-US" sz="4000" dirty="0"/>
            </a:br>
            <a:r>
              <a:rPr lang="en-US" sz="1800" dirty="0"/>
              <a:t>age 13                                                                                                       age 15    </a:t>
            </a:r>
          </a:p>
        </p:txBody>
      </p:sp>
      <p:sp>
        <p:nvSpPr>
          <p:cNvPr id="3" name="Content Placeholder 2">
            <a:extLst>
              <a:ext uri="{FF2B5EF4-FFF2-40B4-BE49-F238E27FC236}">
                <a16:creationId xmlns:a16="http://schemas.microsoft.com/office/drawing/2014/main" id="{F5C89FD7-7C03-8C11-6272-55A79AF2A03F}"/>
              </a:ext>
            </a:extLst>
          </p:cNvPr>
          <p:cNvSpPr>
            <a:spLocks noGrp="1"/>
          </p:cNvSpPr>
          <p:nvPr>
            <p:ph sz="half" idx="1"/>
          </p:nvPr>
        </p:nvSpPr>
        <p:spPr>
          <a:xfrm>
            <a:off x="521207" y="2578608"/>
            <a:ext cx="5327331" cy="3767328"/>
          </a:xfrm>
        </p:spPr>
        <p:txBody>
          <a:bodyPr>
            <a:normAutofit/>
          </a:bodyPr>
          <a:lstStyle/>
          <a:p>
            <a:pPr marL="0" indent="0">
              <a:lnSpc>
                <a:spcPct val="150000"/>
              </a:lnSpc>
              <a:spcBef>
                <a:spcPts val="0"/>
              </a:spcBef>
              <a:buNone/>
            </a:pPr>
            <a:r>
              <a:rPr lang="en-US" dirty="0"/>
              <a:t>When you bleed in the rain</a:t>
            </a:r>
            <a:br>
              <a:rPr lang="en-US" dirty="0"/>
            </a:br>
            <a:r>
              <a:rPr lang="en-US" dirty="0"/>
              <a:t>It never ends</a:t>
            </a:r>
            <a:br>
              <a:rPr lang="en-US" dirty="0"/>
            </a:br>
            <a:r>
              <a:rPr lang="en-US" dirty="0"/>
              <a:t>Crimson trails against pale skin</a:t>
            </a:r>
            <a:br>
              <a:rPr lang="en-US" dirty="0"/>
            </a:br>
            <a:r>
              <a:rPr lang="en-US" dirty="0"/>
              <a:t>Diluting </a:t>
            </a:r>
          </a:p>
          <a:p>
            <a:pPr marL="0" indent="0">
              <a:lnSpc>
                <a:spcPct val="150000"/>
              </a:lnSpc>
              <a:spcBef>
                <a:spcPts val="0"/>
              </a:spcBef>
              <a:buNone/>
            </a:pPr>
            <a:r>
              <a:rPr lang="en-US" dirty="0"/>
              <a:t>Expanding </a:t>
            </a:r>
          </a:p>
          <a:p>
            <a:pPr marL="0" indent="0">
              <a:lnSpc>
                <a:spcPct val="150000"/>
              </a:lnSpc>
              <a:spcBef>
                <a:spcPts val="0"/>
              </a:spcBef>
              <a:buNone/>
            </a:pPr>
            <a:r>
              <a:rPr lang="en-US" dirty="0"/>
              <a:t>Diminishing </a:t>
            </a:r>
          </a:p>
          <a:p>
            <a:pPr marL="0" indent="0">
              <a:lnSpc>
                <a:spcPct val="150000"/>
              </a:lnSpc>
              <a:spcBef>
                <a:spcPts val="0"/>
              </a:spcBef>
              <a:buNone/>
            </a:pPr>
            <a:r>
              <a:rPr lang="en-US" dirty="0"/>
              <a:t>Until pain is nothing more</a:t>
            </a:r>
            <a:br>
              <a:rPr lang="en-US" dirty="0"/>
            </a:br>
            <a:r>
              <a:rPr lang="en-US" dirty="0"/>
              <a:t>Just water falling from the sky</a:t>
            </a:r>
          </a:p>
        </p:txBody>
      </p:sp>
      <p:sp>
        <p:nvSpPr>
          <p:cNvPr id="4" name="Content Placeholder 3">
            <a:extLst>
              <a:ext uri="{FF2B5EF4-FFF2-40B4-BE49-F238E27FC236}">
                <a16:creationId xmlns:a16="http://schemas.microsoft.com/office/drawing/2014/main" id="{EE37E254-E0CC-BC6F-6FD9-A9E85FDA39E7}"/>
              </a:ext>
            </a:extLst>
          </p:cNvPr>
          <p:cNvSpPr>
            <a:spLocks noGrp="1"/>
          </p:cNvSpPr>
          <p:nvPr>
            <p:ph sz="half" idx="2"/>
          </p:nvPr>
        </p:nvSpPr>
        <p:spPr>
          <a:xfrm>
            <a:off x="7064375" y="2444496"/>
            <a:ext cx="4505511" cy="3767328"/>
          </a:xfrm>
        </p:spPr>
        <p:txBody>
          <a:bodyPr>
            <a:normAutofit/>
          </a:bodyPr>
          <a:lstStyle/>
          <a:p>
            <a:pPr marL="0" indent="0">
              <a:lnSpc>
                <a:spcPct val="150000"/>
              </a:lnSpc>
              <a:spcBef>
                <a:spcPts val="0"/>
              </a:spcBef>
              <a:buNone/>
            </a:pPr>
            <a:r>
              <a:rPr lang="en-US" i="1" dirty="0" err="1"/>
              <a:t>Primadonna</a:t>
            </a:r>
            <a:r>
              <a:rPr lang="en-US" i="1" dirty="0"/>
              <a:t> sits amid shattered glass</a:t>
            </a:r>
            <a:br>
              <a:rPr lang="en-US" i="1" dirty="0"/>
            </a:br>
            <a:r>
              <a:rPr lang="en-US" i="1" dirty="0"/>
              <a:t>Cats chase mice behind her</a:t>
            </a:r>
            <a:br>
              <a:rPr lang="en-US" i="1" dirty="0"/>
            </a:br>
            <a:r>
              <a:rPr lang="en-US" i="1" dirty="0"/>
              <a:t>Adoring fans kill each other</a:t>
            </a:r>
            <a:br>
              <a:rPr lang="en-US" i="1" dirty="0"/>
            </a:br>
            <a:r>
              <a:rPr lang="en-US" i="1" dirty="0"/>
              <a:t>Music box dancer alone</a:t>
            </a:r>
            <a:br>
              <a:rPr lang="en-US" i="1" dirty="0"/>
            </a:br>
            <a:r>
              <a:rPr lang="en-US" i="1" dirty="0"/>
              <a:t>Music slows but must dance faster</a:t>
            </a:r>
            <a:br>
              <a:rPr lang="en-US" i="1" dirty="0"/>
            </a:br>
            <a:r>
              <a:rPr lang="en-US" i="1" dirty="0"/>
              <a:t>Whirling She/I fall</a:t>
            </a:r>
            <a:br>
              <a:rPr lang="en-US" i="1" dirty="0"/>
            </a:br>
            <a:r>
              <a:rPr lang="en-US" i="1" dirty="0" err="1"/>
              <a:t>Primadonna</a:t>
            </a:r>
            <a:r>
              <a:rPr lang="en-US" i="1" dirty="0"/>
              <a:t> lost her voice</a:t>
            </a:r>
            <a:endParaRPr lang="en-US" dirty="0"/>
          </a:p>
        </p:txBody>
      </p:sp>
    </p:spTree>
    <p:extLst>
      <p:ext uri="{BB962C8B-B14F-4D97-AF65-F5344CB8AC3E}">
        <p14:creationId xmlns:p14="http://schemas.microsoft.com/office/powerpoint/2010/main" val="4038991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Content Placeholder 5" descr="A drawing of a person's face&#10;&#10;AI-generated content may be incorrect.">
            <a:extLst>
              <a:ext uri="{FF2B5EF4-FFF2-40B4-BE49-F238E27FC236}">
                <a16:creationId xmlns:a16="http://schemas.microsoft.com/office/drawing/2014/main" id="{12098657-37B4-C746-AA6B-54B054F1335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277" t="14931" r="-1277" b="-2470"/>
          <a:stretch>
            <a:fillRect/>
          </a:stretch>
        </p:blipFill>
        <p:spPr>
          <a:xfrm>
            <a:off x="36561" y="-208230"/>
            <a:ext cx="12056198" cy="8365402"/>
          </a:xfrm>
        </p:spPr>
      </p:pic>
      <p:pic>
        <p:nvPicPr>
          <p:cNvPr id="8" name="Content Placeholder 7" descr="A piece of paper with writing on it&#10;&#10;AI-generated content may be incorrect.">
            <a:extLst>
              <a:ext uri="{FF2B5EF4-FFF2-40B4-BE49-F238E27FC236}">
                <a16:creationId xmlns:a16="http://schemas.microsoft.com/office/drawing/2014/main" id="{919A9220-7B55-E926-3A9C-CC3662594D5C}"/>
              </a:ext>
            </a:extLst>
          </p:cNvPr>
          <p:cNvPicPr>
            <a:picLocks noGrp="1" noChangeAspect="1"/>
          </p:cNvPicPr>
          <p:nvPr>
            <p:ph sz="half" idx="2"/>
          </p:nvPr>
        </p:nvPicPr>
        <p:blipFill>
          <a:blip r:embed="rId4">
            <a:alphaModFix amt="54000"/>
            <a:extLst>
              <a:ext uri="{28A0092B-C50C-407E-A947-70E740481C1C}">
                <a14:useLocalDpi xmlns:a14="http://schemas.microsoft.com/office/drawing/2010/main" val="0"/>
              </a:ext>
            </a:extLst>
          </a:blip>
          <a:stretch>
            <a:fillRect/>
          </a:stretch>
        </p:blipFill>
        <p:spPr>
          <a:xfrm rot="16200000">
            <a:off x="3716838" y="-2239871"/>
            <a:ext cx="6139544" cy="12056198"/>
          </a:xfrm>
          <a:effectLst>
            <a:softEdge rad="177800"/>
          </a:effectLst>
        </p:spPr>
      </p:pic>
      <p:sp>
        <p:nvSpPr>
          <p:cNvPr id="2" name="Title 1">
            <a:extLst>
              <a:ext uri="{FF2B5EF4-FFF2-40B4-BE49-F238E27FC236}">
                <a16:creationId xmlns:a16="http://schemas.microsoft.com/office/drawing/2014/main" id="{42F6A7EB-A0F2-3E4A-31A1-244BCAAE38FB}"/>
              </a:ext>
            </a:extLst>
          </p:cNvPr>
          <p:cNvSpPr>
            <a:spLocks noGrp="1"/>
          </p:cNvSpPr>
          <p:nvPr>
            <p:ph type="title"/>
          </p:nvPr>
        </p:nvSpPr>
        <p:spPr>
          <a:xfrm>
            <a:off x="518160" y="0"/>
            <a:ext cx="11155680" cy="1013988"/>
          </a:xfrm>
        </p:spPr>
        <p:txBody>
          <a:bodyPr>
            <a:normAutofit fontScale="90000"/>
          </a:bodyPr>
          <a:lstStyle/>
          <a:p>
            <a:r>
              <a:rPr lang="en-US" dirty="0"/>
              <a:t>Normal (with self-portrait)</a:t>
            </a:r>
            <a:br>
              <a:rPr lang="en-US" dirty="0"/>
            </a:br>
            <a:r>
              <a:rPr lang="en-US" sz="2000" dirty="0"/>
              <a:t>age 19 </a:t>
            </a:r>
            <a:endParaRPr lang="en-US" dirty="0"/>
          </a:p>
        </p:txBody>
      </p:sp>
    </p:spTree>
    <p:extLst>
      <p:ext uri="{BB962C8B-B14F-4D97-AF65-F5344CB8AC3E}">
        <p14:creationId xmlns:p14="http://schemas.microsoft.com/office/powerpoint/2010/main" val="3304699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C8F102-2CBC-7278-E8F0-8A328A610132}"/>
              </a:ext>
            </a:extLst>
          </p:cNvPr>
          <p:cNvSpPr>
            <a:spLocks noGrp="1"/>
          </p:cNvSpPr>
          <p:nvPr>
            <p:ph type="title"/>
          </p:nvPr>
        </p:nvSpPr>
        <p:spPr>
          <a:xfrm>
            <a:off x="434108" y="657369"/>
            <a:ext cx="5347855" cy="1664208"/>
          </a:xfrm>
        </p:spPr>
        <p:txBody>
          <a:bodyPr>
            <a:normAutofit/>
          </a:bodyPr>
          <a:lstStyle/>
          <a:p>
            <a:pPr>
              <a:lnSpc>
                <a:spcPct val="90000"/>
              </a:lnSpc>
            </a:pPr>
            <a:r>
              <a:rPr lang="en-US" sz="3800" dirty="0"/>
              <a:t>The Stalker Who Stays </a:t>
            </a:r>
            <a:br>
              <a:rPr lang="en-US" sz="3700" dirty="0"/>
            </a:br>
            <a:r>
              <a:rPr lang="en-US" sz="1800" dirty="0"/>
              <a:t>age 22 (he was 35)</a:t>
            </a:r>
          </a:p>
        </p:txBody>
      </p:sp>
      <p:sp>
        <p:nvSpPr>
          <p:cNvPr id="17" name="Rectangle 16">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9" name="Rectangle 18">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DF0F3CE9-0EAA-94D7-D391-884BEE1037FE}"/>
              </a:ext>
            </a:extLst>
          </p:cNvPr>
          <p:cNvSpPr>
            <a:spLocks noGrp="1"/>
          </p:cNvSpPr>
          <p:nvPr>
            <p:ph idx="1"/>
          </p:nvPr>
        </p:nvSpPr>
        <p:spPr>
          <a:xfrm>
            <a:off x="6055790" y="978408"/>
            <a:ext cx="5611954" cy="5367528"/>
          </a:xfrm>
        </p:spPr>
        <p:txBody>
          <a:bodyPr numCol="1">
            <a:normAutofit/>
          </a:bodyPr>
          <a:lstStyle/>
          <a:p>
            <a:pPr marL="0" indent="0">
              <a:lnSpc>
                <a:spcPct val="100000"/>
              </a:lnSpc>
              <a:spcBef>
                <a:spcPts val="0"/>
              </a:spcBef>
              <a:buNone/>
            </a:pPr>
            <a:r>
              <a:rPr lang="en-US" sz="1400" dirty="0"/>
              <a:t>Didn’t want to go on with you no longer trying</a:t>
            </a:r>
          </a:p>
          <a:p>
            <a:pPr marL="0" indent="0">
              <a:lnSpc>
                <a:spcPct val="100000"/>
              </a:lnSpc>
              <a:spcBef>
                <a:spcPts val="0"/>
              </a:spcBef>
              <a:buNone/>
            </a:pPr>
            <a:r>
              <a:rPr lang="en-US" sz="1400" dirty="0"/>
              <a:t>I knew you weren’t willing to work anymore</a:t>
            </a:r>
          </a:p>
          <a:p>
            <a:pPr marL="0" indent="0">
              <a:lnSpc>
                <a:spcPct val="100000"/>
              </a:lnSpc>
              <a:spcBef>
                <a:spcPts val="0"/>
              </a:spcBef>
              <a:buNone/>
            </a:pPr>
            <a:r>
              <a:rPr lang="en-US" sz="1400" dirty="0"/>
              <a:t>I’m not really rejected just slightly denying</a:t>
            </a:r>
          </a:p>
          <a:p>
            <a:pPr marL="0" indent="0">
              <a:lnSpc>
                <a:spcPct val="100000"/>
              </a:lnSpc>
              <a:spcBef>
                <a:spcPts val="0"/>
              </a:spcBef>
              <a:buNone/>
            </a:pPr>
            <a:r>
              <a:rPr lang="en-US" sz="1400" dirty="0"/>
              <a:t>Facing the truth doesn’t get very far</a:t>
            </a:r>
          </a:p>
          <a:p>
            <a:pPr marL="0" indent="0">
              <a:lnSpc>
                <a:spcPct val="100000"/>
              </a:lnSpc>
              <a:spcBef>
                <a:spcPts val="0"/>
              </a:spcBef>
              <a:buNone/>
            </a:pPr>
            <a:endParaRPr lang="en-US" sz="1400" dirty="0"/>
          </a:p>
          <a:p>
            <a:pPr marL="0" indent="0">
              <a:lnSpc>
                <a:spcPct val="100000"/>
              </a:lnSpc>
              <a:spcBef>
                <a:spcPts val="0"/>
              </a:spcBef>
              <a:buNone/>
            </a:pPr>
            <a:r>
              <a:rPr lang="en-US" sz="1400" dirty="0"/>
              <a:t>There’ll be bagels and blintzes and butches in the morning</a:t>
            </a:r>
          </a:p>
          <a:p>
            <a:pPr marL="0" indent="0">
              <a:lnSpc>
                <a:spcPct val="100000"/>
              </a:lnSpc>
              <a:spcBef>
                <a:spcPts val="0"/>
              </a:spcBef>
              <a:buNone/>
            </a:pPr>
            <a:r>
              <a:rPr lang="en-US" sz="1400" dirty="0"/>
              <a:t>I’ve been here before but I wasn’t me</a:t>
            </a:r>
          </a:p>
          <a:p>
            <a:pPr marL="0" indent="0">
              <a:lnSpc>
                <a:spcPct val="100000"/>
              </a:lnSpc>
              <a:spcBef>
                <a:spcPts val="0"/>
              </a:spcBef>
              <a:buNone/>
            </a:pPr>
            <a:r>
              <a:rPr lang="en-US" sz="1400" dirty="0"/>
              <a:t>I’ll be mostly ignored but modestly charming</a:t>
            </a:r>
          </a:p>
          <a:p>
            <a:pPr marL="0" indent="0">
              <a:lnSpc>
                <a:spcPct val="100000"/>
              </a:lnSpc>
              <a:spcBef>
                <a:spcPts val="0"/>
              </a:spcBef>
              <a:buNone/>
            </a:pPr>
            <a:r>
              <a:rPr lang="en-US" sz="1400" dirty="0"/>
              <a:t>I’ll serve drinks I won’t drink,  smoke borrowed cigarettes</a:t>
            </a:r>
          </a:p>
          <a:p>
            <a:pPr marL="0" indent="0">
              <a:lnSpc>
                <a:spcPct val="100000"/>
              </a:lnSpc>
              <a:spcBef>
                <a:spcPts val="0"/>
              </a:spcBef>
              <a:buNone/>
            </a:pPr>
            <a:endParaRPr lang="en-US" sz="1400" dirty="0"/>
          </a:p>
          <a:p>
            <a:pPr marL="0" indent="0">
              <a:lnSpc>
                <a:spcPct val="100000"/>
              </a:lnSpc>
              <a:spcBef>
                <a:spcPts val="0"/>
              </a:spcBef>
              <a:buNone/>
            </a:pPr>
            <a:r>
              <a:rPr lang="en-US" sz="1400" dirty="0"/>
              <a:t>I know these girls, who’ve been with you since </a:t>
            </a:r>
          </a:p>
          <a:p>
            <a:pPr marL="0" indent="0">
              <a:lnSpc>
                <a:spcPct val="100000"/>
              </a:lnSpc>
              <a:spcBef>
                <a:spcPts val="0"/>
              </a:spcBef>
              <a:buNone/>
            </a:pPr>
            <a:r>
              <a:rPr lang="en-US" sz="1400" dirty="0"/>
              <a:t>They’re not going to leave till you make them go</a:t>
            </a:r>
          </a:p>
          <a:p>
            <a:pPr marL="0" indent="0">
              <a:lnSpc>
                <a:spcPct val="100000"/>
              </a:lnSpc>
              <a:spcBef>
                <a:spcPts val="0"/>
              </a:spcBef>
              <a:buNone/>
            </a:pPr>
            <a:r>
              <a:rPr lang="en-US" sz="1400" dirty="0"/>
              <a:t>I understand what they want, why they haven’t left</a:t>
            </a:r>
          </a:p>
          <a:p>
            <a:pPr marL="0" indent="0">
              <a:lnSpc>
                <a:spcPct val="100000"/>
              </a:lnSpc>
              <a:spcBef>
                <a:spcPts val="0"/>
              </a:spcBef>
              <a:buNone/>
            </a:pPr>
            <a:r>
              <a:rPr lang="en-US" sz="1400" dirty="0"/>
              <a:t>Just can’t understand why I’m still here too</a:t>
            </a:r>
          </a:p>
          <a:p>
            <a:pPr marL="0" indent="0">
              <a:lnSpc>
                <a:spcPct val="100000"/>
              </a:lnSpc>
              <a:spcBef>
                <a:spcPts val="0"/>
              </a:spcBef>
              <a:buNone/>
            </a:pPr>
            <a:endParaRPr lang="en-US" sz="1400" dirty="0"/>
          </a:p>
          <a:p>
            <a:pPr marL="0" indent="0">
              <a:lnSpc>
                <a:spcPct val="100000"/>
              </a:lnSpc>
              <a:spcBef>
                <a:spcPts val="0"/>
              </a:spcBef>
              <a:buNone/>
            </a:pPr>
            <a:r>
              <a:rPr lang="en-US" sz="1400" dirty="0"/>
              <a:t>Cause you taught me the beauty of sex without meaning</a:t>
            </a:r>
          </a:p>
          <a:p>
            <a:pPr marL="0" indent="0">
              <a:lnSpc>
                <a:spcPct val="100000"/>
              </a:lnSpc>
              <a:spcBef>
                <a:spcPts val="0"/>
              </a:spcBef>
              <a:buNone/>
            </a:pPr>
            <a:r>
              <a:rPr lang="en-US" sz="1400" dirty="0"/>
              <a:t>(I’ll explain it tomorrow when I find the words)</a:t>
            </a:r>
          </a:p>
          <a:p>
            <a:pPr marL="0" indent="0">
              <a:lnSpc>
                <a:spcPct val="100000"/>
              </a:lnSpc>
              <a:spcBef>
                <a:spcPts val="0"/>
              </a:spcBef>
              <a:buNone/>
            </a:pPr>
            <a:r>
              <a:rPr lang="en-US" sz="1400" dirty="0"/>
              <a:t>I’ll take the closeness of physical proximity </a:t>
            </a:r>
          </a:p>
          <a:p>
            <a:pPr marL="0" indent="0">
              <a:lnSpc>
                <a:spcPct val="100000"/>
              </a:lnSpc>
              <a:spcBef>
                <a:spcPts val="0"/>
              </a:spcBef>
              <a:buNone/>
            </a:pPr>
            <a:r>
              <a:rPr lang="en-US" sz="1400" dirty="0"/>
              <a:t>While I suck down my pride and swallow our history</a:t>
            </a:r>
          </a:p>
          <a:p>
            <a:pPr marL="0" indent="0">
              <a:lnSpc>
                <a:spcPct val="100000"/>
              </a:lnSpc>
              <a:spcBef>
                <a:spcPts val="0"/>
              </a:spcBef>
              <a:buNone/>
            </a:pPr>
            <a:endParaRPr lang="en-US" sz="1400" dirty="0"/>
          </a:p>
          <a:p>
            <a:pPr marL="0" indent="0">
              <a:lnSpc>
                <a:spcPct val="100000"/>
              </a:lnSpc>
              <a:spcBef>
                <a:spcPts val="0"/>
              </a:spcBef>
              <a:buNone/>
            </a:pPr>
            <a:r>
              <a:rPr lang="en-US" sz="1400" dirty="0"/>
              <a:t>When the lowering of standards comes </a:t>
            </a:r>
          </a:p>
          <a:p>
            <a:pPr marL="0" indent="0">
              <a:lnSpc>
                <a:spcPct val="100000"/>
              </a:lnSpc>
              <a:spcBef>
                <a:spcPts val="0"/>
              </a:spcBef>
              <a:buNone/>
            </a:pPr>
            <a:r>
              <a:rPr lang="en-US" sz="1400" dirty="0"/>
              <a:t>With the lowering of shades</a:t>
            </a:r>
          </a:p>
          <a:p>
            <a:pPr marL="0" indent="0">
              <a:lnSpc>
                <a:spcPct val="100000"/>
              </a:lnSpc>
              <a:spcBef>
                <a:spcPts val="0"/>
              </a:spcBef>
              <a:buNone/>
            </a:pPr>
            <a:r>
              <a:rPr lang="en-US" sz="1400" dirty="0"/>
              <a:t>Have I beaten the competition</a:t>
            </a:r>
          </a:p>
          <a:p>
            <a:pPr marL="0" indent="0">
              <a:lnSpc>
                <a:spcPct val="100000"/>
              </a:lnSpc>
              <a:spcBef>
                <a:spcPts val="0"/>
              </a:spcBef>
              <a:buNone/>
            </a:pPr>
            <a:r>
              <a:rPr lang="en-US" sz="1400" dirty="0"/>
              <a:t>When I’m the stalker who stays?</a:t>
            </a:r>
          </a:p>
          <a:p>
            <a:pPr marL="0" indent="0">
              <a:lnSpc>
                <a:spcPct val="100000"/>
              </a:lnSpc>
              <a:spcBef>
                <a:spcPts val="0"/>
              </a:spcBef>
              <a:buNone/>
            </a:pPr>
            <a:endParaRPr lang="en-US" sz="1100" dirty="0"/>
          </a:p>
          <a:p>
            <a:pPr marL="0" indent="0">
              <a:lnSpc>
                <a:spcPct val="100000"/>
              </a:lnSpc>
              <a:spcBef>
                <a:spcPts val="0"/>
              </a:spcBef>
              <a:buNone/>
            </a:pPr>
            <a:endParaRPr lang="en-US" sz="1100" dirty="0"/>
          </a:p>
          <a:p>
            <a:pPr>
              <a:lnSpc>
                <a:spcPct val="100000"/>
              </a:lnSpc>
            </a:pPr>
            <a:endParaRPr lang="en-US" sz="1100" dirty="0"/>
          </a:p>
        </p:txBody>
      </p:sp>
      <p:pic>
        <p:nvPicPr>
          <p:cNvPr id="12" name="Picture 11">
            <a:extLst>
              <a:ext uri="{FF2B5EF4-FFF2-40B4-BE49-F238E27FC236}">
                <a16:creationId xmlns:a16="http://schemas.microsoft.com/office/drawing/2014/main" id="{1BF67D80-AA7B-6BB3-EFA7-0AD07BBD943F}"/>
              </a:ext>
            </a:extLst>
          </p:cNvPr>
          <p:cNvPicPr>
            <a:picLocks noChangeAspect="1"/>
          </p:cNvPicPr>
          <p:nvPr/>
        </p:nvPicPr>
        <p:blipFill>
          <a:blip r:embed="rId3"/>
          <a:stretch>
            <a:fillRect/>
          </a:stretch>
        </p:blipFill>
        <p:spPr>
          <a:xfrm>
            <a:off x="524256" y="1934081"/>
            <a:ext cx="4562608" cy="4562608"/>
          </a:xfrm>
          <a:prstGeom prst="rect">
            <a:avLst/>
          </a:prstGeom>
        </p:spPr>
      </p:pic>
    </p:spTree>
    <p:extLst>
      <p:ext uri="{BB962C8B-B14F-4D97-AF65-F5344CB8AC3E}">
        <p14:creationId xmlns:p14="http://schemas.microsoft.com/office/powerpoint/2010/main" val="258467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D3A7EE2-44A9-8E9F-282E-4921B0A6F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68A96-9CD7-5852-DBE5-1FAA0C6B0C29}"/>
              </a:ext>
            </a:extLst>
          </p:cNvPr>
          <p:cNvSpPr>
            <a:spLocks noGrp="1"/>
          </p:cNvSpPr>
          <p:nvPr>
            <p:ph type="title"/>
          </p:nvPr>
        </p:nvSpPr>
        <p:spPr/>
        <p:txBody>
          <a:bodyPr>
            <a:normAutofit/>
          </a:bodyPr>
          <a:lstStyle/>
          <a:p>
            <a:r>
              <a:rPr lang="en-US" sz="4000" dirty="0"/>
              <a:t>Covid  Haiku                                  2020</a:t>
            </a:r>
            <a:br>
              <a:rPr lang="en-US" dirty="0"/>
            </a:br>
            <a:endParaRPr lang="en-US" sz="2800" b="0" dirty="0"/>
          </a:p>
        </p:txBody>
      </p:sp>
      <p:sp>
        <p:nvSpPr>
          <p:cNvPr id="3" name="Content Placeholder 2">
            <a:extLst>
              <a:ext uri="{FF2B5EF4-FFF2-40B4-BE49-F238E27FC236}">
                <a16:creationId xmlns:a16="http://schemas.microsoft.com/office/drawing/2014/main" id="{A8F5E663-6605-9AA4-2B37-0233BFF84162}"/>
              </a:ext>
            </a:extLst>
          </p:cNvPr>
          <p:cNvSpPr>
            <a:spLocks noGrp="1"/>
          </p:cNvSpPr>
          <p:nvPr>
            <p:ph sz="half" idx="1"/>
          </p:nvPr>
        </p:nvSpPr>
        <p:spPr>
          <a:xfrm>
            <a:off x="521207" y="2578608"/>
            <a:ext cx="5327331" cy="3767328"/>
          </a:xfrm>
        </p:spPr>
        <p:txBody>
          <a:bodyPr>
            <a:normAutofit fontScale="85000" lnSpcReduction="20000"/>
          </a:bodyPr>
          <a:lstStyle/>
          <a:p>
            <a:pPr marL="0" indent="0">
              <a:lnSpc>
                <a:spcPct val="150000"/>
              </a:lnSpc>
              <a:spcBef>
                <a:spcPts val="0"/>
              </a:spcBef>
              <a:buNone/>
            </a:pPr>
            <a:r>
              <a:rPr lang="en-US" sz="3600" dirty="0"/>
              <a:t>Unseen weightless crush</a:t>
            </a:r>
          </a:p>
          <a:p>
            <a:pPr marL="0" indent="0">
              <a:lnSpc>
                <a:spcPct val="150000"/>
              </a:lnSpc>
              <a:spcBef>
                <a:spcPts val="0"/>
              </a:spcBef>
              <a:buNone/>
            </a:pPr>
            <a:r>
              <a:rPr lang="en-US" sz="3600" dirty="0"/>
              <a:t>Avoirdupois of virus</a:t>
            </a:r>
          </a:p>
          <a:p>
            <a:pPr marL="0" indent="0">
              <a:lnSpc>
                <a:spcPct val="150000"/>
              </a:lnSpc>
              <a:spcBef>
                <a:spcPts val="0"/>
              </a:spcBef>
              <a:buNone/>
            </a:pPr>
            <a:r>
              <a:rPr lang="en-US" sz="3600" dirty="0"/>
              <a:t>Looting lives and hope</a:t>
            </a:r>
          </a:p>
        </p:txBody>
      </p:sp>
      <p:sp>
        <p:nvSpPr>
          <p:cNvPr id="4" name="Content Placeholder 3">
            <a:extLst>
              <a:ext uri="{FF2B5EF4-FFF2-40B4-BE49-F238E27FC236}">
                <a16:creationId xmlns:a16="http://schemas.microsoft.com/office/drawing/2014/main" id="{C6ACDC62-BB71-D2DC-E4EF-CB8353886197}"/>
              </a:ext>
            </a:extLst>
          </p:cNvPr>
          <p:cNvSpPr>
            <a:spLocks noGrp="1"/>
          </p:cNvSpPr>
          <p:nvPr>
            <p:ph sz="half" idx="2"/>
          </p:nvPr>
        </p:nvSpPr>
        <p:spPr>
          <a:xfrm>
            <a:off x="7885568" y="1937442"/>
            <a:ext cx="3684318" cy="4274382"/>
          </a:xfrm>
        </p:spPr>
        <p:txBody>
          <a:bodyPr>
            <a:normAutofit fontScale="85000" lnSpcReduction="20000"/>
          </a:bodyPr>
          <a:lstStyle/>
          <a:p>
            <a:pPr marL="0" indent="0">
              <a:lnSpc>
                <a:spcPct val="150000"/>
              </a:lnSpc>
              <a:spcBef>
                <a:spcPts val="0"/>
              </a:spcBef>
              <a:buNone/>
            </a:pPr>
            <a:r>
              <a:rPr lang="en-US" dirty="0"/>
              <a:t>Today we open in radians</a:t>
            </a:r>
          </a:p>
          <a:p>
            <a:pPr marL="0" indent="0">
              <a:lnSpc>
                <a:spcPct val="150000"/>
              </a:lnSpc>
              <a:spcBef>
                <a:spcPts val="0"/>
              </a:spcBef>
              <a:buNone/>
            </a:pPr>
            <a:r>
              <a:rPr lang="en-US" dirty="0"/>
              <a:t>A revolving door open/closed/open</a:t>
            </a:r>
            <a:br>
              <a:rPr lang="en-US" dirty="0"/>
            </a:br>
            <a:r>
              <a:rPr lang="en-US" dirty="0"/>
              <a:t>Too fast to exit</a:t>
            </a:r>
          </a:p>
          <a:p>
            <a:pPr marL="0" indent="0">
              <a:lnSpc>
                <a:spcPct val="150000"/>
              </a:lnSpc>
              <a:spcBef>
                <a:spcPts val="0"/>
              </a:spcBef>
              <a:buNone/>
            </a:pPr>
            <a:r>
              <a:rPr lang="en-US" dirty="0"/>
              <a:t>Barely keeping up</a:t>
            </a:r>
          </a:p>
          <a:p>
            <a:pPr marL="0" indent="0">
              <a:lnSpc>
                <a:spcPct val="150000"/>
              </a:lnSpc>
              <a:spcBef>
                <a:spcPts val="0"/>
              </a:spcBef>
              <a:buNone/>
            </a:pPr>
            <a:endParaRPr lang="en-US" dirty="0"/>
          </a:p>
          <a:p>
            <a:pPr marL="0" indent="0">
              <a:lnSpc>
                <a:spcPct val="150000"/>
              </a:lnSpc>
              <a:spcBef>
                <a:spcPts val="0"/>
              </a:spcBef>
              <a:buNone/>
            </a:pPr>
            <a:r>
              <a:rPr lang="en-US" dirty="0"/>
              <a:t>Pain is foreign</a:t>
            </a:r>
          </a:p>
          <a:p>
            <a:pPr marL="0" indent="0">
              <a:lnSpc>
                <a:spcPct val="150000"/>
              </a:lnSpc>
              <a:spcBef>
                <a:spcPts val="0"/>
              </a:spcBef>
              <a:buNone/>
            </a:pPr>
            <a:r>
              <a:rPr lang="en-US" dirty="0"/>
              <a:t>Joy too</a:t>
            </a:r>
          </a:p>
          <a:p>
            <a:pPr marL="0" indent="0">
              <a:lnSpc>
                <a:spcPct val="150000"/>
              </a:lnSpc>
              <a:spcBef>
                <a:spcPts val="0"/>
              </a:spcBef>
              <a:buNone/>
            </a:pPr>
            <a:r>
              <a:rPr lang="en-US" dirty="0"/>
              <a:t>Social lidocaine sold online</a:t>
            </a:r>
          </a:p>
          <a:p>
            <a:pPr marL="0" indent="0">
              <a:lnSpc>
                <a:spcPct val="150000"/>
              </a:lnSpc>
              <a:spcBef>
                <a:spcPts val="0"/>
              </a:spcBef>
              <a:buNone/>
            </a:pPr>
            <a:r>
              <a:rPr lang="en-US" dirty="0"/>
              <a:t>Delivered to the door</a:t>
            </a:r>
          </a:p>
          <a:p>
            <a:pPr marL="0" indent="0">
              <a:lnSpc>
                <a:spcPct val="150000"/>
              </a:lnSpc>
              <a:spcBef>
                <a:spcPts val="0"/>
              </a:spcBef>
              <a:buNone/>
            </a:pPr>
            <a:endParaRPr lang="en-US" dirty="0"/>
          </a:p>
          <a:p>
            <a:pPr marL="0" indent="0">
              <a:lnSpc>
                <a:spcPct val="150000"/>
              </a:lnSpc>
              <a:spcBef>
                <a:spcPts val="0"/>
              </a:spcBef>
              <a:buNone/>
            </a:pPr>
            <a:r>
              <a:rPr lang="en-US" dirty="0"/>
              <a:t>Typewriter activists </a:t>
            </a:r>
          </a:p>
          <a:p>
            <a:pPr marL="0" indent="0">
              <a:lnSpc>
                <a:spcPct val="150000"/>
              </a:lnSpc>
              <a:spcBef>
                <a:spcPts val="0"/>
              </a:spcBef>
              <a:buNone/>
            </a:pPr>
            <a:r>
              <a:rPr lang="en-US" dirty="0"/>
              <a:t>Shouting in silence</a:t>
            </a:r>
          </a:p>
          <a:p>
            <a:pPr marL="0" indent="0">
              <a:lnSpc>
                <a:spcPct val="150000"/>
              </a:lnSpc>
              <a:spcBef>
                <a:spcPts val="0"/>
              </a:spcBef>
              <a:buNone/>
            </a:pPr>
            <a:r>
              <a:rPr lang="en-US" dirty="0"/>
              <a:t>Hidden comfortably in chaos</a:t>
            </a:r>
          </a:p>
          <a:p>
            <a:pPr marL="0" indent="0">
              <a:lnSpc>
                <a:spcPct val="150000"/>
              </a:lnSpc>
              <a:spcBef>
                <a:spcPts val="0"/>
              </a:spcBef>
              <a:buNone/>
            </a:pPr>
            <a:r>
              <a:rPr lang="en-US" dirty="0"/>
              <a:t>Woke will autocorrect.</a:t>
            </a:r>
          </a:p>
        </p:txBody>
      </p:sp>
    </p:spTree>
    <p:extLst>
      <p:ext uri="{BB962C8B-B14F-4D97-AF65-F5344CB8AC3E}">
        <p14:creationId xmlns:p14="http://schemas.microsoft.com/office/powerpoint/2010/main" val="3680313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196A3EB3-C5ED-9DBB-2056-9237999F9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3F3F6-88A9-E8FC-4912-2E2F03278B2E}"/>
              </a:ext>
            </a:extLst>
          </p:cNvPr>
          <p:cNvSpPr>
            <a:spLocks noGrp="1"/>
          </p:cNvSpPr>
          <p:nvPr>
            <p:ph type="title"/>
          </p:nvPr>
        </p:nvSpPr>
        <p:spPr>
          <a:xfrm>
            <a:off x="521208" y="978408"/>
            <a:ext cx="11155680" cy="687430"/>
          </a:xfrm>
        </p:spPr>
        <p:txBody>
          <a:bodyPr>
            <a:noAutofit/>
          </a:bodyPr>
          <a:lstStyle/>
          <a:p>
            <a:pPr algn="ctr"/>
            <a:r>
              <a:rPr lang="en-US" sz="4000" dirty="0"/>
              <a:t>Midway</a:t>
            </a:r>
            <a:br>
              <a:rPr lang="en-US" sz="4000" dirty="0"/>
            </a:br>
            <a:r>
              <a:rPr lang="en-US" sz="1800" dirty="0"/>
              <a:t>age 47</a:t>
            </a:r>
          </a:p>
        </p:txBody>
      </p:sp>
      <p:sp>
        <p:nvSpPr>
          <p:cNvPr id="3" name="Content Placeholder 2">
            <a:extLst>
              <a:ext uri="{FF2B5EF4-FFF2-40B4-BE49-F238E27FC236}">
                <a16:creationId xmlns:a16="http://schemas.microsoft.com/office/drawing/2014/main" id="{D8C2B5B9-F05F-5886-E7DE-BC437C6D5C8D}"/>
              </a:ext>
            </a:extLst>
          </p:cNvPr>
          <p:cNvSpPr>
            <a:spLocks noGrp="1"/>
          </p:cNvSpPr>
          <p:nvPr>
            <p:ph sz="half" idx="1"/>
          </p:nvPr>
        </p:nvSpPr>
        <p:spPr>
          <a:xfrm>
            <a:off x="521207" y="2127564"/>
            <a:ext cx="11155680" cy="4218372"/>
          </a:xfrm>
        </p:spPr>
        <p:txBody>
          <a:bodyPr>
            <a:normAutofit fontScale="92500" lnSpcReduction="10000"/>
          </a:bodyPr>
          <a:lstStyle/>
          <a:p>
            <a:pPr marL="0" indent="0" algn="ctr">
              <a:lnSpc>
                <a:spcPct val="150000"/>
              </a:lnSpc>
              <a:spcBef>
                <a:spcPts val="0"/>
              </a:spcBef>
              <a:buNone/>
            </a:pPr>
            <a:r>
              <a:rPr lang="en-US" dirty="0"/>
              <a:t>it is</a:t>
            </a:r>
          </a:p>
          <a:p>
            <a:pPr marL="0" indent="0" algn="ctr">
              <a:lnSpc>
                <a:spcPct val="150000"/>
              </a:lnSpc>
              <a:spcBef>
                <a:spcPts val="0"/>
              </a:spcBef>
              <a:buNone/>
            </a:pPr>
            <a:r>
              <a:rPr lang="en-US" dirty="0"/>
              <a:t>random coincidence and inexplicable serendipity </a:t>
            </a:r>
          </a:p>
          <a:p>
            <a:pPr marL="0" indent="0" algn="ctr">
              <a:lnSpc>
                <a:spcPct val="150000"/>
              </a:lnSpc>
              <a:spcBef>
                <a:spcPts val="0"/>
              </a:spcBef>
              <a:buNone/>
            </a:pPr>
            <a:r>
              <a:rPr lang="en-US" dirty="0"/>
              <a:t>i am</a:t>
            </a:r>
          </a:p>
          <a:p>
            <a:pPr marL="0" indent="0" algn="ctr">
              <a:lnSpc>
                <a:spcPct val="150000"/>
              </a:lnSpc>
              <a:spcBef>
                <a:spcPts val="0"/>
              </a:spcBef>
              <a:buNone/>
            </a:pPr>
            <a:r>
              <a:rPr lang="en-US" dirty="0"/>
              <a:t>intuitive sensing logical hyper-analytical rigid </a:t>
            </a:r>
          </a:p>
          <a:p>
            <a:pPr marL="0" indent="0" algn="ctr">
              <a:lnSpc>
                <a:spcPct val="150000"/>
              </a:lnSpc>
              <a:spcBef>
                <a:spcPts val="0"/>
              </a:spcBef>
              <a:buNone/>
            </a:pPr>
            <a:r>
              <a:rPr lang="en-US" dirty="0"/>
              <a:t>divergent fragile comfortable strong stretched</a:t>
            </a:r>
          </a:p>
          <a:p>
            <a:pPr marL="0" indent="0" algn="ctr">
              <a:lnSpc>
                <a:spcPct val="150000"/>
              </a:lnSpc>
              <a:spcBef>
                <a:spcPts val="0"/>
              </a:spcBef>
              <a:buNone/>
            </a:pPr>
            <a:r>
              <a:rPr lang="en-US" dirty="0"/>
              <a:t>respected avoided admired pitied </a:t>
            </a:r>
          </a:p>
          <a:p>
            <a:pPr marL="0" indent="0" algn="ctr">
              <a:lnSpc>
                <a:spcPct val="150000"/>
              </a:lnSpc>
              <a:spcBef>
                <a:spcPts val="0"/>
              </a:spcBef>
              <a:buNone/>
            </a:pPr>
            <a:r>
              <a:rPr lang="en-US" dirty="0" err="1"/>
              <a:t>i</a:t>
            </a:r>
            <a:r>
              <a:rPr lang="en-US" dirty="0"/>
              <a:t> become</a:t>
            </a:r>
          </a:p>
          <a:p>
            <a:pPr marL="0" indent="0" algn="ctr">
              <a:lnSpc>
                <a:spcPct val="150000"/>
              </a:lnSpc>
              <a:spcBef>
                <a:spcPts val="0"/>
              </a:spcBef>
              <a:buNone/>
            </a:pPr>
            <a:r>
              <a:rPr lang="en-US" dirty="0"/>
              <a:t>incongruous judging empathic </a:t>
            </a:r>
          </a:p>
          <a:p>
            <a:pPr marL="0" indent="0" algn="ctr">
              <a:lnSpc>
                <a:spcPct val="150000"/>
              </a:lnSpc>
              <a:spcBef>
                <a:spcPts val="0"/>
              </a:spcBef>
              <a:buNone/>
            </a:pPr>
            <a:r>
              <a:rPr lang="en-US" dirty="0"/>
              <a:t>sharp amorphous</a:t>
            </a:r>
          </a:p>
          <a:p>
            <a:pPr marL="0" indent="0" algn="ctr">
              <a:lnSpc>
                <a:spcPct val="150000"/>
              </a:lnSpc>
              <a:spcBef>
                <a:spcPts val="0"/>
              </a:spcBef>
              <a:buNone/>
            </a:pPr>
            <a:r>
              <a:rPr lang="en-US" dirty="0"/>
              <a:t>skeptical curious</a:t>
            </a:r>
          </a:p>
          <a:p>
            <a:pPr marL="0" indent="0" algn="ctr">
              <a:lnSpc>
                <a:spcPct val="150000"/>
              </a:lnSpc>
              <a:spcBef>
                <a:spcPts val="0"/>
              </a:spcBef>
              <a:buNone/>
            </a:pPr>
            <a:r>
              <a:rPr lang="en-US" dirty="0"/>
              <a:t>open to miraculous</a:t>
            </a:r>
          </a:p>
        </p:txBody>
      </p:sp>
    </p:spTree>
    <p:extLst>
      <p:ext uri="{BB962C8B-B14F-4D97-AF65-F5344CB8AC3E}">
        <p14:creationId xmlns:p14="http://schemas.microsoft.com/office/powerpoint/2010/main" val="1951459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CC91026-1DD8-58F4-ADC7-BE0A73AB9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F51D1-0873-CF99-B854-B203CF170180}"/>
              </a:ext>
            </a:extLst>
          </p:cNvPr>
          <p:cNvSpPr>
            <a:spLocks noGrp="1"/>
          </p:cNvSpPr>
          <p:nvPr>
            <p:ph type="title"/>
          </p:nvPr>
        </p:nvSpPr>
        <p:spPr>
          <a:xfrm>
            <a:off x="521208" y="978408"/>
            <a:ext cx="11155680" cy="687430"/>
          </a:xfrm>
        </p:spPr>
        <p:txBody>
          <a:bodyPr>
            <a:noAutofit/>
          </a:bodyPr>
          <a:lstStyle/>
          <a:p>
            <a:r>
              <a:rPr lang="en-US" sz="4000" dirty="0"/>
              <a:t>Why Poetry?</a:t>
            </a:r>
            <a:br>
              <a:rPr lang="en-US" sz="4000" dirty="0"/>
            </a:br>
            <a:endParaRPr lang="en-US" sz="1800" dirty="0"/>
          </a:p>
        </p:txBody>
      </p:sp>
      <p:sp>
        <p:nvSpPr>
          <p:cNvPr id="3" name="Content Placeholder 2">
            <a:extLst>
              <a:ext uri="{FF2B5EF4-FFF2-40B4-BE49-F238E27FC236}">
                <a16:creationId xmlns:a16="http://schemas.microsoft.com/office/drawing/2014/main" id="{00A01951-3DAE-519E-7714-E475F38257E8}"/>
              </a:ext>
            </a:extLst>
          </p:cNvPr>
          <p:cNvSpPr>
            <a:spLocks noGrp="1"/>
          </p:cNvSpPr>
          <p:nvPr>
            <p:ph sz="half" idx="1"/>
          </p:nvPr>
        </p:nvSpPr>
        <p:spPr>
          <a:xfrm>
            <a:off x="521207" y="2127564"/>
            <a:ext cx="11155680" cy="4218372"/>
          </a:xfrm>
        </p:spPr>
        <p:txBody>
          <a:bodyPr>
            <a:normAutofit/>
          </a:bodyPr>
          <a:lstStyle/>
          <a:p>
            <a:pPr marL="0" indent="0">
              <a:lnSpc>
                <a:spcPct val="150000"/>
              </a:lnSpc>
              <a:spcBef>
                <a:spcPts val="0"/>
              </a:spcBef>
              <a:buNone/>
            </a:pPr>
            <a:r>
              <a:rPr lang="en-US" dirty="0"/>
              <a:t>I have written poetry since I was young. Poetry has been intensely personal and introspective. South Florida PBS (2024) reminded me of the power of poetry to capture emotion and imagery. Poetry calms the amygdala. I compiled poetry written at different life stages to represent evolving identity. “Power is Love” captures child-like innocence, needing to belong, and acknowledges childhood powerlessness. “World Spins” demonstrates evolving awareness of the world at large, societal problems, and the end of innocence. Teenage and young adult poems demonstrate the struggle for identity. Stalker questions values and mores. COVID-19 era poetry reflects unexpected cultural shifts. “Midway” was written while taking this class, and represents self-reflection prompted by serious illness.  The human condition, like poetry, is vulnerable and beautiful and painful, with meaning derived by the person having the experience. </a:t>
            </a:r>
          </a:p>
        </p:txBody>
      </p:sp>
    </p:spTree>
    <p:extLst>
      <p:ext uri="{BB962C8B-B14F-4D97-AF65-F5344CB8AC3E}">
        <p14:creationId xmlns:p14="http://schemas.microsoft.com/office/powerpoint/2010/main" val="2682623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7C1DB18D-C509-66AF-1E78-146D0DFFF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CDF2D-B704-8F00-8C09-7404FCD325BE}"/>
              </a:ext>
            </a:extLst>
          </p:cNvPr>
          <p:cNvSpPr>
            <a:spLocks noGrp="1"/>
          </p:cNvSpPr>
          <p:nvPr>
            <p:ph type="title"/>
          </p:nvPr>
        </p:nvSpPr>
        <p:spPr>
          <a:xfrm>
            <a:off x="521208" y="978408"/>
            <a:ext cx="11155680" cy="687430"/>
          </a:xfrm>
        </p:spPr>
        <p:txBody>
          <a:bodyPr>
            <a:noAutofit/>
          </a:bodyPr>
          <a:lstStyle/>
          <a:p>
            <a:r>
              <a:rPr lang="en-US" sz="4000" dirty="0"/>
              <a:t>Concepts from Humanities Course</a:t>
            </a:r>
            <a:br>
              <a:rPr lang="en-US" sz="4000" dirty="0"/>
            </a:br>
            <a:endParaRPr lang="en-US" sz="1800" dirty="0"/>
          </a:p>
        </p:txBody>
      </p:sp>
      <p:sp>
        <p:nvSpPr>
          <p:cNvPr id="3" name="Content Placeholder 2">
            <a:extLst>
              <a:ext uri="{FF2B5EF4-FFF2-40B4-BE49-F238E27FC236}">
                <a16:creationId xmlns:a16="http://schemas.microsoft.com/office/drawing/2014/main" id="{C56099BE-4F0D-E4B9-4235-8E2385BCC6E6}"/>
              </a:ext>
            </a:extLst>
          </p:cNvPr>
          <p:cNvSpPr>
            <a:spLocks noGrp="1"/>
          </p:cNvSpPr>
          <p:nvPr>
            <p:ph sz="half" idx="1"/>
          </p:nvPr>
        </p:nvSpPr>
        <p:spPr>
          <a:xfrm>
            <a:off x="521207" y="2127564"/>
            <a:ext cx="11155680" cy="4218372"/>
          </a:xfrm>
        </p:spPr>
        <p:txBody>
          <a:bodyPr>
            <a:normAutofit fontScale="92500" lnSpcReduction="10000"/>
          </a:bodyPr>
          <a:lstStyle/>
          <a:p>
            <a:pPr marL="0" indent="0">
              <a:lnSpc>
                <a:spcPct val="150000"/>
              </a:lnSpc>
              <a:spcBef>
                <a:spcPts val="0"/>
              </a:spcBef>
              <a:buNone/>
            </a:pPr>
            <a:r>
              <a:rPr lang="en-US" b="1" dirty="0"/>
              <a:t>Integration of Humanities in Clinical Practice:</a:t>
            </a:r>
          </a:p>
          <a:p>
            <a:pPr marL="0" indent="0">
              <a:lnSpc>
                <a:spcPct val="150000"/>
              </a:lnSpc>
              <a:spcBef>
                <a:spcPts val="0"/>
              </a:spcBef>
              <a:buNone/>
            </a:pPr>
            <a:r>
              <a:rPr lang="en-US" dirty="0"/>
              <a:t>   Williams (2019) explains that the humanities is not an “add-on” to healthcare, but necessary for empathy, perspective, and self-reflection. I experienced challenges integrating my vulnerable, artistic, imaginative self with my evidence-based, clinical persona. I aspire to continued opportunities for that integration. </a:t>
            </a:r>
          </a:p>
          <a:p>
            <a:pPr marL="0" indent="0">
              <a:lnSpc>
                <a:spcPct val="150000"/>
              </a:lnSpc>
              <a:spcBef>
                <a:spcPts val="0"/>
              </a:spcBef>
              <a:buNone/>
            </a:pPr>
            <a:r>
              <a:rPr lang="en-US" b="1" dirty="0"/>
              <a:t>Patient as Storyteller:</a:t>
            </a:r>
          </a:p>
          <a:p>
            <a:pPr marL="0" indent="0">
              <a:lnSpc>
                <a:spcPct val="150000"/>
              </a:lnSpc>
              <a:spcBef>
                <a:spcPts val="0"/>
              </a:spcBef>
              <a:buNone/>
            </a:pPr>
            <a:r>
              <a:rPr lang="en-US" dirty="0"/>
              <a:t> Business Innovation Factory &amp; Robert Wood Johnson Foundation (n.d.) taught the importance of using patients’ narratives to understand illness and shape care. Poetry is a form of personal narrative. </a:t>
            </a:r>
          </a:p>
          <a:p>
            <a:pPr marL="0" indent="0">
              <a:lnSpc>
                <a:spcPct val="150000"/>
              </a:lnSpc>
              <a:spcBef>
                <a:spcPts val="0"/>
              </a:spcBef>
              <a:buNone/>
            </a:pPr>
            <a:r>
              <a:rPr lang="en-US" b="1" dirty="0"/>
              <a:t>Ethical Call to Action:</a:t>
            </a:r>
          </a:p>
          <a:p>
            <a:pPr marL="0" indent="0">
              <a:lnSpc>
                <a:spcPct val="150000"/>
              </a:lnSpc>
              <a:spcBef>
                <a:spcPts val="0"/>
              </a:spcBef>
              <a:buNone/>
            </a:pPr>
            <a:r>
              <a:rPr lang="en-US" dirty="0"/>
              <a:t>   American Nurses Association (2017) describes the personal and institutional obligation towards fostering resilience to provide ethical care. Humanities offers a counterbalance to laborious and stressful caregiving tasks. Fostering healing environments requires self-regulation and mindfulness. </a:t>
            </a:r>
          </a:p>
          <a:p>
            <a:pPr marL="0" indent="0">
              <a:lnSpc>
                <a:spcPct val="150000"/>
              </a:lnSpc>
              <a:spcBef>
                <a:spcPts val="0"/>
              </a:spcBef>
              <a:buNone/>
            </a:pPr>
            <a:endParaRPr lang="en-US" dirty="0"/>
          </a:p>
        </p:txBody>
      </p:sp>
    </p:spTree>
    <p:extLst>
      <p:ext uri="{BB962C8B-B14F-4D97-AF65-F5344CB8AC3E}">
        <p14:creationId xmlns:p14="http://schemas.microsoft.com/office/powerpoint/2010/main" val="870320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955F575-0A2A-441F-A56A-33FAF6BD37A7}">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365</TotalTime>
  <Words>1168</Words>
  <Application>Microsoft Office PowerPoint</Application>
  <PresentationFormat>Widescreen</PresentationFormat>
  <Paragraphs>107</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Bierstadt</vt:lpstr>
      <vt:lpstr>GestaltVTI</vt:lpstr>
      <vt:lpstr>Humanities Integration Project: Becoming: Original Poetry from Different Life Stages (Slides 2-7) GENED 490 Humanities and the Human Condition </vt:lpstr>
      <vt:lpstr>Power is Love Age 6</vt:lpstr>
      <vt:lpstr>Untitled                                 Primadonna age 13                                                                                                       age 15    </vt:lpstr>
      <vt:lpstr>Normal (with self-portrait) age 19 </vt:lpstr>
      <vt:lpstr>The Stalker Who Stays  age 22 (he was 35)</vt:lpstr>
      <vt:lpstr>Covid  Haiku                                  2020 </vt:lpstr>
      <vt:lpstr>Midway age 47</vt:lpstr>
      <vt:lpstr>Why Poetry? </vt:lpstr>
      <vt:lpstr>Concepts from Humanities Course </vt:lpstr>
      <vt:lpstr>Caritas Processes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Snyder</dc:creator>
  <cp:lastModifiedBy>Rachel Snyder</cp:lastModifiedBy>
  <cp:revision>4</cp:revision>
  <dcterms:created xsi:type="dcterms:W3CDTF">2025-07-12T20:16:17Z</dcterms:created>
  <dcterms:modified xsi:type="dcterms:W3CDTF">2025-08-13T22:18:01Z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a0a33a-6529-441b-824d-b5b2f0945796_Enabled">
    <vt:lpwstr>true</vt:lpwstr>
  </property>
  <property fmtid="{D5CDD505-2E9C-101B-9397-08002B2CF9AE}" pid="3" name="MSIP_Label_f3a0a33a-6529-441b-824d-b5b2f0945796_SetDate">
    <vt:lpwstr>2025-07-15T22:19:25Z</vt:lpwstr>
  </property>
  <property fmtid="{D5CDD505-2E9C-101B-9397-08002B2CF9AE}" pid="4" name="MSIP_Label_f3a0a33a-6529-441b-824d-b5b2f0945796_Method">
    <vt:lpwstr>Privileged</vt:lpwstr>
  </property>
  <property fmtid="{D5CDD505-2E9C-101B-9397-08002B2CF9AE}" pid="5" name="MSIP_Label_f3a0a33a-6529-441b-824d-b5b2f0945796_Name">
    <vt:lpwstr>Personal</vt:lpwstr>
  </property>
  <property fmtid="{D5CDD505-2E9C-101B-9397-08002B2CF9AE}" pid="6" name="MSIP_Label_f3a0a33a-6529-441b-824d-b5b2f0945796_SiteId">
    <vt:lpwstr>284028c3-fc2c-4fb4-8aaf-3c3174d2edbc</vt:lpwstr>
  </property>
  <property fmtid="{D5CDD505-2E9C-101B-9397-08002B2CF9AE}" pid="7" name="MSIP_Label_f3a0a33a-6529-441b-824d-b5b2f0945796_ActionId">
    <vt:lpwstr>b8310d30-add4-437d-aaf7-113b058a18bc</vt:lpwstr>
  </property>
  <property fmtid="{D5CDD505-2E9C-101B-9397-08002B2CF9AE}" pid="8" name="MSIP_Label_f3a0a33a-6529-441b-824d-b5b2f0945796_ContentBits">
    <vt:lpwstr>0</vt:lpwstr>
  </property>
  <property fmtid="{D5CDD505-2E9C-101B-9397-08002B2CF9AE}" pid="9" name="MSIP_Label_f3a0a33a-6529-441b-824d-b5b2f0945796_Tag">
    <vt:lpwstr>10, 0, 1, 1</vt:lpwstr>
  </property>
</Properties>
</file>